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18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3"/>
          <p:cNvSpPr>
            <a:spLocks noChangeShapeType="1"/>
          </p:cNvSpPr>
          <p:nvPr userDrawn="1"/>
        </p:nvSpPr>
        <p:spPr bwMode="auto">
          <a:xfrm>
            <a:off x="609600" y="866775"/>
            <a:ext cx="792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8596313" y="6613525"/>
            <a:ext cx="439737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fld id="{A18FC434-E320-4D27-BC14-32A8E562F92A}" type="slidenum">
              <a:rPr lang="en-US" altLang="en-US" sz="1000">
                <a:solidFill>
                  <a:srgbClr val="000000"/>
                </a:solidFill>
              </a:rPr>
              <a:pPr algn="ctr" eaLnBrk="0" hangingPunct="0">
                <a:spcBef>
                  <a:spcPct val="50000"/>
                </a:spcBef>
                <a:defRPr/>
              </a:pPr>
              <a:t>‹#›</a:t>
            </a:fld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0" y="6688723"/>
            <a:ext cx="914400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GB" sz="500" b="0" dirty="0" smtClean="0"/>
              <a:t>CARRIER</a:t>
            </a:r>
            <a:r>
              <a:rPr lang="en-GB" sz="500" b="0" baseline="0" dirty="0" smtClean="0"/>
              <a:t> </a:t>
            </a:r>
            <a:r>
              <a:rPr lang="en-GB" sz="500" b="0" dirty="0" smtClean="0"/>
              <a:t>PROPRIETARY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9F413-3B1F-4EDA-9678-B877E1C4A860}" type="datetimeFigureOut">
              <a:rPr lang="en-US" smtClean="0"/>
              <a:t>5/22/2017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5BC96-C262-44A9-A0BB-2BDA2E2D38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ssai.gov.in/" TargetMode="External"/><Relationship Id="rId3" Type="http://schemas.openxmlformats.org/officeDocument/2006/relationships/hyperlink" Target="http://ec.europa.eu/food/safety/biosafety/food_hygiene/legislation_en" TargetMode="External"/><Relationship Id="rId7" Type="http://schemas.openxmlformats.org/officeDocument/2006/relationships/hyperlink" Target="https://www.food.gov.uk/business-industry/guidancenotes/hygguid/fsactguide" TargetMode="External"/><Relationship Id="rId12" Type="http://schemas.openxmlformats.org/officeDocument/2006/relationships/hyperlink" Target="http://eur-lex.europa.eu/legal-content/EN/ALL/?uri=CELEX:32005R0037" TargetMode="External"/><Relationship Id="rId2" Type="http://schemas.openxmlformats.org/officeDocument/2006/relationships/hyperlink" Target="http://ec.europa.eu/food/safety/general_food_law/principles/index_en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fda.gov/Food/GuidanceRegulation/FSMA/" TargetMode="External"/><Relationship Id="rId11" Type="http://schemas.openxmlformats.org/officeDocument/2006/relationships/hyperlink" Target="http://www.ahrinet.org/Certification.aspx" TargetMode="External"/><Relationship Id="rId5" Type="http://schemas.openxmlformats.org/officeDocument/2006/relationships/hyperlink" Target="http://www.mygfsi.com/" TargetMode="External"/><Relationship Id="rId10" Type="http://schemas.openxmlformats.org/officeDocument/2006/relationships/hyperlink" Target="https://www.ahridirectory.org/ahridirectory/pages/home.aspx" TargetMode="External"/><Relationship Id="rId4" Type="http://schemas.openxmlformats.org/officeDocument/2006/relationships/hyperlink" Target="http://www.codexalimentarius.org/codex-home/fr/" TargetMode="External"/><Relationship Id="rId9" Type="http://schemas.openxmlformats.org/officeDocument/2006/relationships/hyperlink" Target="http://www.iso.org/iso/iso2200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3400" y="304800"/>
            <a:ext cx="8610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200" dirty="0" smtClean="0"/>
              <a:t>FOOD &amp; COLD STANDARDS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735681"/>
              </p:ext>
            </p:extLst>
          </p:nvPr>
        </p:nvGraphicFramePr>
        <p:xfrm>
          <a:off x="167128" y="990600"/>
          <a:ext cx="8381999" cy="5718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667"/>
                <a:gridCol w="931333"/>
                <a:gridCol w="5510389"/>
                <a:gridCol w="1474610"/>
              </a:tblGrid>
              <a:tr h="244690"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err="1" smtClean="0"/>
                        <a:t>Regulation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Content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Comment</a:t>
                      </a:r>
                      <a:endParaRPr lang="fr-FR" sz="1100" dirty="0"/>
                    </a:p>
                  </a:txBody>
                  <a:tcPr/>
                </a:tc>
              </a:tr>
              <a:tr h="287871">
                <a:tc rowSpan="1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dirty="0" smtClean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dirty="0" smtClean="0">
                          <a:hlinkClick r:id="rId2"/>
                        </a:rPr>
                        <a:t>EC 178/2002</a:t>
                      </a:r>
                      <a:endParaRPr lang="fr-FR" sz="7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dirty="0" smtClean="0"/>
                        <a:t>General Food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 smtClean="0"/>
                        <a:t>general principles and requirements of food law, establishing the European Food Safety Authority and laying down procedures in matters of food safety</a:t>
                      </a:r>
                      <a:endParaRPr lang="fr-FR" sz="7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dirty="0" err="1" smtClean="0"/>
                        <a:t>Because</a:t>
                      </a:r>
                      <a:r>
                        <a:rPr lang="fr-FR" sz="700" baseline="0" dirty="0" smtClean="0"/>
                        <a:t> </a:t>
                      </a:r>
                      <a:r>
                        <a:rPr lang="fr-FR" sz="700" baseline="0" dirty="0" err="1" smtClean="0"/>
                        <a:t>m</a:t>
                      </a:r>
                      <a:r>
                        <a:rPr lang="fr-FR" sz="700" dirty="0" err="1" smtClean="0"/>
                        <a:t>ad</a:t>
                      </a:r>
                      <a:r>
                        <a:rPr lang="fr-FR" sz="700" dirty="0" smtClean="0"/>
                        <a:t> </a:t>
                      </a:r>
                      <a:r>
                        <a:rPr lang="fr-FR" sz="700" dirty="0" err="1" smtClean="0"/>
                        <a:t>cows</a:t>
                      </a:r>
                      <a:r>
                        <a:rPr lang="fr-FR" sz="700" dirty="0" smtClean="0"/>
                        <a:t> </a:t>
                      </a:r>
                      <a:r>
                        <a:rPr lang="fr-FR" sz="700" dirty="0" err="1" smtClean="0"/>
                        <a:t>desease</a:t>
                      </a:r>
                      <a:endParaRPr lang="fr-FR" sz="7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dirty="0" smtClean="0"/>
                        <a:t>Self </a:t>
                      </a:r>
                      <a:r>
                        <a:rPr lang="fr-FR" sz="700" dirty="0" err="1" smtClean="0"/>
                        <a:t>assessment</a:t>
                      </a:r>
                      <a:endParaRPr lang="fr-FR" sz="700" dirty="0" smtClean="0"/>
                    </a:p>
                  </a:txBody>
                  <a:tcPr/>
                </a:tc>
              </a:tr>
              <a:tr h="187116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hlinkClick r:id="rId3"/>
                        </a:rPr>
                        <a:t>EC 852/2004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err="1" smtClean="0"/>
                        <a:t>Hygiene</a:t>
                      </a:r>
                      <a:r>
                        <a:rPr lang="fr-FR" sz="700" dirty="0" smtClean="0"/>
                        <a:t> of </a:t>
                      </a:r>
                      <a:r>
                        <a:rPr lang="fr-FR" sz="700" dirty="0" err="1" smtClean="0"/>
                        <a:t>foodstuffs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err="1" smtClean="0"/>
                        <a:t>Process</a:t>
                      </a:r>
                      <a:r>
                        <a:rPr lang="fr-FR" sz="700" dirty="0" smtClean="0"/>
                        <a:t> HACCP</a:t>
                      </a:r>
                      <a:endParaRPr lang="fr-FR" sz="700" dirty="0"/>
                    </a:p>
                  </a:txBody>
                  <a:tcPr/>
                </a:tc>
              </a:tr>
              <a:tr h="187116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hlinkClick r:id="rId3"/>
                        </a:rPr>
                        <a:t>EC 853/2004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Hygiene rules for food of animal origin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baseline="0" dirty="0" err="1" smtClean="0"/>
                        <a:t>Temperature</a:t>
                      </a:r>
                      <a:r>
                        <a:rPr lang="fr-FR" sz="700" baseline="0" dirty="0" smtClean="0"/>
                        <a:t> registration</a:t>
                      </a:r>
                      <a:endParaRPr lang="fr-FR" sz="700" dirty="0"/>
                    </a:p>
                  </a:txBody>
                  <a:tcPr/>
                </a:tc>
              </a:tr>
              <a:tr h="187116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hlinkClick r:id="rId3"/>
                        </a:rPr>
                        <a:t>EC</a:t>
                      </a:r>
                      <a:r>
                        <a:rPr lang="fr-FR" sz="700" baseline="0" dirty="0" smtClean="0">
                          <a:hlinkClick r:id="rId3"/>
                        </a:rPr>
                        <a:t> 854/2004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Controls on products of animal origin intended for human consumption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err="1" smtClean="0"/>
                        <a:t>Temperature</a:t>
                      </a:r>
                      <a:r>
                        <a:rPr lang="fr-FR" sz="700" baseline="0" dirty="0" smtClean="0"/>
                        <a:t> </a:t>
                      </a:r>
                      <a:r>
                        <a:rPr lang="fr-FR" sz="700" baseline="0" dirty="0" err="1" smtClean="0"/>
                        <a:t>traceability</a:t>
                      </a:r>
                      <a:endParaRPr lang="fr-FR" sz="700" dirty="0"/>
                    </a:p>
                  </a:txBody>
                  <a:tcPr/>
                </a:tc>
              </a:tr>
              <a:tr h="201901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hlinkClick r:id="rId3"/>
                        </a:rPr>
                        <a:t>EC 882/2004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Controls to ensure the verification of compliance with feed and food law, animal health and animal welfare rules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/>
                        <a:t>Cold </a:t>
                      </a:r>
                      <a:r>
                        <a:rPr lang="fr-FR" sz="700" dirty="0" err="1" smtClean="0"/>
                        <a:t>chain</a:t>
                      </a:r>
                      <a:r>
                        <a:rPr lang="fr-FR" sz="700" dirty="0" smtClean="0"/>
                        <a:t> not </a:t>
                      </a:r>
                      <a:r>
                        <a:rPr lang="fr-FR" sz="700" dirty="0" err="1" smtClean="0"/>
                        <a:t>broken</a:t>
                      </a:r>
                      <a:r>
                        <a:rPr lang="fr-FR" sz="700" dirty="0" smtClean="0"/>
                        <a:t>,</a:t>
                      </a:r>
                      <a:r>
                        <a:rPr lang="fr-FR" sz="700" baseline="0" dirty="0" smtClean="0"/>
                        <a:t> storage</a:t>
                      </a:r>
                      <a:endParaRPr lang="fr-FR" sz="700" dirty="0"/>
                    </a:p>
                  </a:txBody>
                  <a:tcPr/>
                </a:tc>
              </a:tr>
              <a:tr h="287871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hlinkClick r:id="rId3"/>
                        </a:rPr>
                        <a:t>Directive 2002/99/EC 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animal health rules governing the production, processing, distribution and introduction of products of animal origin for human consumption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287871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hlinkClick r:id="rId4"/>
                        </a:rPr>
                        <a:t>Codex </a:t>
                      </a:r>
                      <a:r>
                        <a:rPr lang="fr-FR" sz="700" dirty="0" err="1" smtClean="0">
                          <a:hlinkClick r:id="rId4"/>
                        </a:rPr>
                        <a:t>Alimentarius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Harmonised</a:t>
                      </a:r>
                      <a:r>
                        <a:rPr lang="en-US" sz="700" dirty="0" smtClean="0"/>
                        <a:t> international food standards, which protect consumer health and promote fair practices in food trade.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250567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/>
                        <a:t>HACCP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Science based and systematic system to identifies specific hazards and measures for their control to ensure the safety of food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287871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hlinkClick r:id="rId5"/>
                        </a:rPr>
                        <a:t>GFSI</a:t>
                      </a:r>
                      <a:r>
                        <a:rPr lang="en-US" sz="700" dirty="0" smtClean="0"/>
                        <a:t> Global Food Safety Initiative 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The GFSI is an industry-driven initiative providing leadership and guidance on food safety management systems necessary for safety along the supply chain.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/>
                        <a:t>Consumer </a:t>
                      </a:r>
                      <a:r>
                        <a:rPr lang="fr-FR" sz="700" dirty="0" err="1" smtClean="0"/>
                        <a:t>Goods</a:t>
                      </a:r>
                      <a:r>
                        <a:rPr lang="fr-FR" sz="700" dirty="0" smtClean="0"/>
                        <a:t> Forum</a:t>
                      </a:r>
                      <a:endParaRPr lang="fr-FR" sz="700" dirty="0"/>
                    </a:p>
                  </a:txBody>
                  <a:tcPr/>
                </a:tc>
              </a:tr>
              <a:tr h="187116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NFS</a:t>
                      </a:r>
                      <a:endParaRPr lang="fr-FR" sz="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National Sanitation Foundation to standardize sanitation and food safety requirements.</a:t>
                      </a:r>
                      <a:endParaRPr lang="fr-FR" sz="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187116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BRC</a:t>
                      </a:r>
                      <a:endParaRPr lang="fr-FR" sz="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British </a:t>
                      </a:r>
                      <a:r>
                        <a:rPr lang="fr-FR" sz="7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Retail</a:t>
                      </a:r>
                      <a:r>
                        <a:rPr lang="fr-FR" sz="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Consortium  </a:t>
                      </a:r>
                      <a:r>
                        <a:rPr lang="fr-FR" sz="7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food</a:t>
                      </a:r>
                      <a:r>
                        <a:rPr lang="fr-FR" sz="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7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safety</a:t>
                      </a:r>
                      <a:r>
                        <a:rPr lang="fr-FR" sz="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standard </a:t>
                      </a:r>
                      <a:endParaRPr lang="fr-FR" sz="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/>
                        <a:t>UK</a:t>
                      </a:r>
                      <a:endParaRPr lang="fr-FR" sz="700" dirty="0"/>
                    </a:p>
                  </a:txBody>
                  <a:tcPr/>
                </a:tc>
              </a:tr>
              <a:tr h="187116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6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IFS</a:t>
                      </a:r>
                      <a:endParaRPr lang="fr-FR" sz="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International  </a:t>
                      </a:r>
                      <a:r>
                        <a:rPr lang="fr-FR" sz="7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Featured</a:t>
                      </a:r>
                      <a:r>
                        <a:rPr lang="fr-FR" sz="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  <a:endParaRPr lang="fr-FR" sz="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France &amp; Germany</a:t>
                      </a:r>
                      <a:endParaRPr lang="fr-FR" sz="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7116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6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SQF</a:t>
                      </a:r>
                      <a:endParaRPr lang="fr-FR" sz="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7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Safe</a:t>
                      </a:r>
                      <a:r>
                        <a:rPr lang="fr-FR" sz="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7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Quality</a:t>
                      </a:r>
                      <a:r>
                        <a:rPr lang="fr-FR" sz="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Food Standard (US)</a:t>
                      </a:r>
                      <a:endParaRPr lang="fr-FR" sz="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7871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hlinkClick r:id="rId6"/>
                        </a:rPr>
                        <a:t>FSMA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effectLst/>
                        </a:rPr>
                        <a:t>The FDA Food Safety Modernization Act (FSMA), aims to ensure the U.S. food supply is safe by shifting the focus from responding to contamination to preventing it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/>
                        <a:t>USA</a:t>
                      </a:r>
                      <a:endParaRPr lang="fr-FR" sz="700" dirty="0"/>
                    </a:p>
                  </a:txBody>
                  <a:tcPr/>
                </a:tc>
              </a:tr>
              <a:tr h="287871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hlinkClick r:id="rId7"/>
                        </a:rPr>
                        <a:t>FSA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/>
                        <a:t>Food </a:t>
                      </a:r>
                      <a:r>
                        <a:rPr lang="fr-FR" sz="700" dirty="0" err="1" smtClean="0"/>
                        <a:t>Safety</a:t>
                      </a:r>
                      <a:r>
                        <a:rPr lang="fr-FR" sz="700" dirty="0" smtClean="0"/>
                        <a:t> </a:t>
                      </a:r>
                      <a:r>
                        <a:rPr lang="fr-FR" sz="700" dirty="0" err="1" smtClean="0"/>
                        <a:t>Act</a:t>
                      </a:r>
                      <a:r>
                        <a:rPr lang="fr-FR" sz="700" dirty="0" smtClean="0"/>
                        <a:t> (UK)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effectLst/>
                        </a:rPr>
                        <a:t>Framework for all food legislation in Britain</a:t>
                      </a:r>
                      <a:endParaRPr lang="fr-FR" sz="600" dirty="0"/>
                    </a:p>
                  </a:txBody>
                  <a:tcPr/>
                </a:tc>
              </a:tr>
              <a:tr h="338266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hlinkClick r:id="rId8"/>
                        </a:rPr>
                        <a:t>FSSAI</a:t>
                      </a:r>
                      <a:endParaRPr lang="fr-FR" sz="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 smtClean="0"/>
                        <a:t>The FSSAI (Food Safety and Standards Authority of India</a:t>
                      </a:r>
                      <a:r>
                        <a:rPr lang="fr-FR" sz="700" dirty="0" smtClean="0"/>
                        <a:t>)</a:t>
                      </a:r>
                      <a:r>
                        <a:rPr lang="fr-FR" sz="700" baseline="0" dirty="0" smtClean="0"/>
                        <a:t> </a:t>
                      </a:r>
                      <a:r>
                        <a:rPr lang="en-US" sz="700" dirty="0" smtClean="0"/>
                        <a:t>lays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dirty="0" smtClean="0"/>
                        <a:t>down science based standards for articles of food and regulating manufacturing, processing, distribution, sale and import of food so as to ensure safe and wholesome food for human consumption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Food Safety and Standards Act, India</a:t>
                      </a:r>
                      <a:endParaRPr lang="fr-FR" sz="700" dirty="0"/>
                    </a:p>
                  </a:txBody>
                  <a:tcPr/>
                </a:tc>
              </a:tr>
              <a:tr h="287871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hlinkClick r:id="rId9"/>
                        </a:rPr>
                        <a:t>ISO</a:t>
                      </a:r>
                      <a:r>
                        <a:rPr lang="fr-FR" sz="700" baseline="0" dirty="0" smtClean="0">
                          <a:hlinkClick r:id="rId9"/>
                        </a:rPr>
                        <a:t> 22000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 ISO’s food safety management standards help organizations identify and control food safety hazards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dirty="0" smtClean="0"/>
                        <a:t>to ensure the safety of the global food supply chain.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187116">
                <a:tc rowSpan="4">
                  <a:txBody>
                    <a:bodyPr/>
                    <a:lstStyle/>
                    <a:p>
                      <a:r>
                        <a:rPr lang="fr-FR" sz="650" dirty="0" smtClean="0"/>
                        <a:t>Cold</a:t>
                      </a:r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/>
                        <a:t>DIN EN 378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Refrigerating systems and heat pumps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187116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hlinkClick r:id="rId10"/>
                        </a:rPr>
                        <a:t>AHRI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hlinkClick r:id="rId11"/>
                        </a:rPr>
                        <a:t>Certification</a:t>
                      </a:r>
                      <a:r>
                        <a:rPr lang="en-US" sz="700" dirty="0" smtClean="0"/>
                        <a:t> for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dirty="0" smtClean="0"/>
                        <a:t>heating, ventilation, air-conditioning, and commercial refrigeration equipment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287871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hlinkClick r:id="rId12"/>
                        </a:rPr>
                        <a:t>37/2005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Monitoring of temperatures in the means of transport, warehousing and storage of quick-frozen foodstuffs intended for human consumption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227802">
                <a:tc vMerge="1">
                  <a:txBody>
                    <a:bodyPr/>
                    <a:lstStyle/>
                    <a:p>
                      <a:endParaRPr lang="fr-FR" sz="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smtClean="0"/>
                        <a:t>EN 12830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700" dirty="0" err="1" smtClean="0"/>
                        <a:t>Temperature</a:t>
                      </a:r>
                      <a:r>
                        <a:rPr lang="fr-FR" sz="700" baseline="0" dirty="0" smtClean="0"/>
                        <a:t> recorder</a:t>
                      </a:r>
                      <a:endParaRPr lang="fr-FR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  <a:tr h="219658">
                <a:tc>
                  <a:txBody>
                    <a:bodyPr/>
                    <a:lstStyle/>
                    <a:p>
                      <a:r>
                        <a:rPr lang="fr-FR" sz="650" dirty="0" err="1" smtClean="0"/>
                        <a:t>Other</a:t>
                      </a:r>
                      <a:endParaRPr lang="fr-FR" sz="65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dirty="0" smtClean="0"/>
                        <a:t>NF EN 13485, 13486,</a:t>
                      </a:r>
                      <a:r>
                        <a:rPr lang="fr-FR" sz="650" baseline="0" dirty="0" smtClean="0"/>
                        <a:t> </a:t>
                      </a:r>
                      <a:r>
                        <a:rPr lang="fr-FR" sz="650" dirty="0" smtClean="0"/>
                        <a:t>NF EN ISO 23953-2 Meubles frigorifiques-- NF P 75-401-1  - Isolation thermique des bâtiments frigorifiques - NF EN 12410 Caisses mobiles à température dirigée de classe A</a:t>
                      </a:r>
                      <a:endParaRPr lang="fr-FR" sz="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72949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435</Words>
  <Application>Microsoft Office PowerPoint</Application>
  <PresentationFormat>On-screen Show (4:3)</PresentationFormat>
  <Paragraphs>63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United Technologies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CSC;Eric.PRIEUR@carrier.utc.com</dc:creator>
  <cp:lastModifiedBy>UTC</cp:lastModifiedBy>
  <cp:revision>3</cp:revision>
  <dcterms:created xsi:type="dcterms:W3CDTF">2017-05-17T14:06:37Z</dcterms:created>
  <dcterms:modified xsi:type="dcterms:W3CDTF">2017-05-22T19:28:13Z</dcterms:modified>
</cp:coreProperties>
</file>